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0" r:id="rId6"/>
    <p:sldId id="271" r:id="rId7"/>
    <p:sldId id="273" r:id="rId8"/>
    <p:sldId id="272" r:id="rId9"/>
    <p:sldId id="261" r:id="rId10"/>
    <p:sldId id="263" r:id="rId11"/>
    <p:sldId id="268" r:id="rId12"/>
    <p:sldId id="270" r:id="rId13"/>
    <p:sldId id="265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zY3rU3OrRpAXNEO87Z7B4o88b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05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34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9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vaste foto">
  <p:cSld name="Titeldia vaste fo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SPVOZN_PPT_SCE_OBB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 descr="re2 _HVA23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 b="1">
                <a:solidFill>
                  <a:schemeClr val="lt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C3D39A"/>
              </a:buClr>
              <a:buSzPts val="2800"/>
              <a:buNone/>
              <a:defRPr>
                <a:solidFill>
                  <a:srgbClr val="C3D39A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C3D39A"/>
              </a:buClr>
              <a:buSzPts val="2400"/>
              <a:buNone/>
              <a:defRPr>
                <a:solidFill>
                  <a:srgbClr val="C3D39A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/>
          <p:nvPr/>
        </p:nvSpPr>
        <p:spPr>
          <a:xfrm>
            <a:off x="227048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Oude Bossche Baan,</a:t>
            </a:r>
            <a:endParaRPr sz="800" b="0" i="0" u="none" strike="noStrike" cap="none">
              <a:solidFill>
                <a:srgbClr val="494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2"/>
          </p:nvPr>
        </p:nvSpPr>
        <p:spPr>
          <a:xfrm>
            <a:off x="1247351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">
  <p:cSld name="1_Titeldi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 descr="SPVOZN_PPT_SCE_OBB_1920x1080px_RGB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 b="1">
                <a:solidFill>
                  <a:schemeClr val="lt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C3D39A"/>
              </a:buClr>
              <a:buSzPts val="2800"/>
              <a:buNone/>
              <a:defRPr>
                <a:solidFill>
                  <a:srgbClr val="C3D39A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C3D39A"/>
              </a:buClr>
              <a:buSzPts val="2400"/>
              <a:buNone/>
              <a:defRPr>
                <a:solidFill>
                  <a:srgbClr val="C3D39A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C3D39A"/>
              </a:buClr>
              <a:buSzPts val="2000"/>
              <a:buNone/>
              <a:defRPr>
                <a:solidFill>
                  <a:srgbClr val="C3D39A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9"/>
          <p:cNvSpPr>
            <a:spLocks noGrp="1"/>
          </p:cNvSpPr>
          <p:nvPr>
            <p:ph type="pic" idx="2"/>
          </p:nvPr>
        </p:nvSpPr>
        <p:spPr>
          <a:xfrm>
            <a:off x="3192463" y="1279525"/>
            <a:ext cx="5280025" cy="31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/>
          <p:nvPr/>
        </p:nvSpPr>
        <p:spPr>
          <a:xfrm>
            <a:off x="227048" y="4809748"/>
            <a:ext cx="11565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rPr>
              <a:t>Oude Bossche Baan,</a:t>
            </a:r>
            <a:endParaRPr sz="800" b="0" i="0" u="none" strike="noStrike" cap="none">
              <a:solidFill>
                <a:srgbClr val="4940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3"/>
          </p:nvPr>
        </p:nvSpPr>
        <p:spPr>
          <a:xfrm>
            <a:off x="1247351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  <a:defRPr sz="800">
                <a:solidFill>
                  <a:srgbClr val="49403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leiding">
  <p:cSld name="Inleidin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 descr="SPVOZN_PPT_SCE_OBB_1920x1080px_RGB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549274" y="1646238"/>
            <a:ext cx="5411637" cy="2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 b="1">
                <a:solidFill>
                  <a:schemeClr val="lt2"/>
                </a:solidFill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Char char="&gt;"/>
              <a:defRPr sz="2200">
                <a:solidFill>
                  <a:schemeClr val="lt2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6496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+ tekst">
  <p:cSld name="afbeelding + teks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1" descr="SPVOZN_PPT_SCE_OBB_1920x1080px_RGB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602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>
            <a:spLocks noGrp="1"/>
          </p:cNvSpPr>
          <p:nvPr>
            <p:ph type="pic" idx="2"/>
          </p:nvPr>
        </p:nvSpPr>
        <p:spPr>
          <a:xfrm>
            <a:off x="-63500" y="1455738"/>
            <a:ext cx="5768975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3"/>
          </p:nvPr>
        </p:nvSpPr>
        <p:spPr>
          <a:xfrm>
            <a:off x="5792340" y="1353690"/>
            <a:ext cx="276444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4"/>
          </p:nvPr>
        </p:nvSpPr>
        <p:spPr>
          <a:xfrm>
            <a:off x="5792788" y="1879600"/>
            <a:ext cx="2763837" cy="260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">
  <p:cSld name="Tek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2" descr="SPVOZN_PPT_SCE_OBB_1920x1080px_RGB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79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211023" y="1423887"/>
            <a:ext cx="271837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008775" y="1423887"/>
            <a:ext cx="5556046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ing">
  <p:cSld name="Afsluit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 descr="SPVOZN_PPT_SCE_OBB_1920x1080px_RGB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209632" y="1043940"/>
            <a:ext cx="520059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1559006" y="3174021"/>
            <a:ext cx="4953272" cy="53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  <a:defRPr sz="22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940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1559006" y="3755756"/>
            <a:ext cx="4953272" cy="66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2pPr>
            <a:lvl3pPr marL="1371600" lvl="2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3pPr>
            <a:lvl4pPr marL="1828800" lvl="3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4pPr>
            <a:lvl5pPr marL="2286000" lvl="4" indent="-22860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Arial"/>
              <a:buNone/>
              <a:defRPr sz="1600">
                <a:solidFill>
                  <a:srgbClr val="8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>
            <a:spLocks noGrp="1"/>
          </p:cNvSpPr>
          <p:nvPr>
            <p:ph type="pic" idx="4"/>
          </p:nvPr>
        </p:nvSpPr>
        <p:spPr>
          <a:xfrm>
            <a:off x="655638" y="-57150"/>
            <a:ext cx="2490787" cy="292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4940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4940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4940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4940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94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3D39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339685" y="2914654"/>
            <a:ext cx="285317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r>
              <a:rPr lang="nl-NL" dirty="0" smtClean="0"/>
              <a:t>Start van het examen!!!</a:t>
            </a:r>
            <a:endParaRPr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2"/>
          </p:nvPr>
        </p:nvSpPr>
        <p:spPr>
          <a:xfrm>
            <a:off x="1247351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</a:pPr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501722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3200" dirty="0" smtClean="0"/>
              <a:t>Welkom terug!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Leerjaar 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285392" y="1231900"/>
            <a:ext cx="8239126" cy="322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l-NL" sz="1900" dirty="0">
                <a:solidFill>
                  <a:schemeClr val="tx2">
                    <a:lumMod val="50000"/>
                  </a:schemeClr>
                </a:solidFill>
              </a:rPr>
              <a:t>Verzuim 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</a:rPr>
              <a:t>afwezig zijn</a:t>
            </a:r>
          </a:p>
          <a:p>
            <a:pPr>
              <a:lnSpc>
                <a:spcPct val="150000"/>
              </a:lnSpc>
            </a:pPr>
            <a:r>
              <a:rPr lang="nl-NL" sz="1900" dirty="0">
                <a:solidFill>
                  <a:schemeClr val="tx2">
                    <a:lumMod val="50000"/>
                  </a:schemeClr>
                </a:solidFill>
              </a:rPr>
              <a:t>Onrechtmatig verzuim 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afwezig zonder geldige reden</a:t>
            </a:r>
          </a:p>
          <a:p>
            <a:pPr>
              <a:lnSpc>
                <a:spcPct val="150000"/>
              </a:lnSpc>
            </a:pPr>
            <a:r>
              <a:rPr lang="nl-NL" sz="1900" dirty="0">
                <a:solidFill>
                  <a:schemeClr val="tx2">
                    <a:lumMod val="50000"/>
                  </a:schemeClr>
                </a:solidFill>
              </a:rPr>
              <a:t>Onrechtmatig verzuim bij SO, toets en tentamen 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19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melding examenbureau 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dan volgt een </a:t>
            </a:r>
            <a:r>
              <a:rPr lang="nl-NL" sz="19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horing</a:t>
            </a:r>
            <a:endParaRPr lang="nl-NL" sz="1900" dirty="0">
              <a:solidFill>
                <a:schemeClr val="tx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Een </a:t>
            </a:r>
            <a:r>
              <a:rPr lang="nl-NL" sz="19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horing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is een gesprek waarbij de reden van afwezigheid wordt aangehoord</a:t>
            </a:r>
          </a:p>
          <a:p>
            <a:pPr>
              <a:lnSpc>
                <a:spcPct val="150000"/>
              </a:lnSpc>
            </a:pP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Bij een </a:t>
            </a:r>
            <a:r>
              <a:rPr lang="nl-NL" sz="1900" dirty="0" err="1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horing</a:t>
            </a:r>
            <a:r>
              <a:rPr lang="nl-NL" sz="19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aanwezig  Leerling, ouder(s)/ verzorger(s), LOB-coach, iemand van </a:t>
            </a:r>
            <a:r>
              <a:rPr lang="nl-NL" sz="19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examenbureau</a:t>
            </a:r>
          </a:p>
          <a:p>
            <a:pPr>
              <a:lnSpc>
                <a:spcPct val="150000"/>
              </a:lnSpc>
            </a:pPr>
            <a:r>
              <a:rPr lang="nl-NL" sz="19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Na </a:t>
            </a:r>
            <a:r>
              <a:rPr lang="nl-NL" sz="1900" dirty="0" err="1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horing</a:t>
            </a:r>
            <a:r>
              <a:rPr lang="nl-NL" sz="19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volgt een uitslagbepaling. Hierbij kan besloten worden dat een opdracht / toets met een ‘1’ wordt beoordeeld of bijvoorbeeld ingehaald mag worden; ligt aan de situatie wat er besloten wordt. Zorg er voor dat een </a:t>
            </a:r>
            <a:r>
              <a:rPr lang="nl-NL" sz="1900" dirty="0" err="1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horing</a:t>
            </a:r>
            <a:r>
              <a:rPr lang="nl-NL" sz="19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niet nodig is!</a:t>
            </a:r>
          </a:p>
          <a:p>
            <a:pPr>
              <a:lnSpc>
                <a:spcPct val="150000"/>
              </a:lnSpc>
            </a:pPr>
            <a:endParaRPr lang="nl-NL" sz="1900" dirty="0"/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erriweather Sans"/>
              <a:buNone/>
            </a:pPr>
            <a:endParaRPr dirty="0"/>
          </a:p>
        </p:txBody>
      </p:sp>
      <p:sp>
        <p:nvSpPr>
          <p:cNvPr id="66" name="Google Shape;66;p3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7634776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l-NL" sz="3200" dirty="0" smtClean="0"/>
              <a:t>Onrechtmatig verzuim tijdens SE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6073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549274" y="1339098"/>
            <a:ext cx="7766999" cy="2999540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nl-NL" sz="2000" dirty="0" smtClean="0"/>
              <a:t>Blokstage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000" dirty="0" smtClean="0"/>
              <a:t>In leerjaar 3 en leerjaar 4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000" dirty="0" smtClean="0"/>
              <a:t>2 weken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000" dirty="0" smtClean="0"/>
              <a:t>Eerste stage leerjaar 3: 11 april t/m 22 april</a:t>
            </a:r>
          </a:p>
          <a:p>
            <a:endParaRPr lang="nl-NL" sz="2000" dirty="0"/>
          </a:p>
          <a:p>
            <a:pPr marL="88900" indent="0">
              <a:buNone/>
            </a:pPr>
            <a:r>
              <a:rPr lang="nl-NL" sz="2000" dirty="0" smtClean="0"/>
              <a:t>Lintstage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000" dirty="0" smtClean="0"/>
              <a:t>EO basis: vanaf 28 september op woensdag</a:t>
            </a:r>
            <a:endParaRPr lang="nl-NL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sz="2000" dirty="0" smtClean="0"/>
              <a:t>MT basis + kader: vanaf 3 november op woensdag</a:t>
            </a:r>
            <a:endParaRPr lang="nl-NL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 smtClean="0"/>
              <a:t>Stage</a:t>
            </a:r>
            <a:endParaRPr lang="nl-NL" dirty="0"/>
          </a:p>
        </p:txBody>
      </p:sp>
      <p:pic>
        <p:nvPicPr>
          <p:cNvPr id="2052" name="Picture 4" descr="Kan ik bij jullie ook stage lopen? - TeamAnimation - Help Cen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66" y="485775"/>
            <a:ext cx="2113801" cy="17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549274" y="1399769"/>
            <a:ext cx="3277338" cy="2938869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nl-NL" sz="1600" dirty="0" smtClean="0">
                <a:solidFill>
                  <a:schemeClr val="tx2">
                    <a:lumMod val="50000"/>
                  </a:schemeClr>
                </a:solidFill>
              </a:rPr>
              <a:t>Dit schooljaar mag je in de maand maart tijdens de vrije keuzevakken markt 2 vakken naar keuze kiezen: binnen of buiten je eigen profiel!</a:t>
            </a:r>
          </a:p>
          <a:p>
            <a:pPr marL="88900" indent="0">
              <a:buNone/>
            </a:pPr>
            <a:endParaRPr lang="nl-NL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8900" indent="0">
              <a:buNone/>
            </a:pPr>
            <a:r>
              <a:rPr lang="nl-NL" sz="1600" dirty="0" smtClean="0">
                <a:solidFill>
                  <a:schemeClr val="tx2">
                    <a:lumMod val="50000"/>
                  </a:schemeClr>
                </a:solidFill>
              </a:rPr>
              <a:t>Deze vrije keuzevakken volg je in leerjaar 4. </a:t>
            </a:r>
          </a:p>
          <a:p>
            <a:pPr marL="88900" indent="0">
              <a:buNone/>
            </a:pPr>
            <a:endParaRPr lang="nl-NL" sz="1600" dirty="0"/>
          </a:p>
          <a:p>
            <a:pPr marL="88900" indent="0">
              <a:buNone/>
            </a:pPr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37699" y="485776"/>
            <a:ext cx="8498286" cy="437292"/>
          </a:xfrm>
        </p:spPr>
        <p:txBody>
          <a:bodyPr/>
          <a:lstStyle/>
          <a:p>
            <a:r>
              <a:rPr lang="nl-NL" sz="2800" dirty="0" smtClean="0"/>
              <a:t>Keuzes maken: vrije keuzevakken (BBL + KBL)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75" y="1109414"/>
            <a:ext cx="3577073" cy="32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body" idx="3"/>
          </p:nvPr>
        </p:nvSpPr>
        <p:spPr>
          <a:xfrm>
            <a:off x="1247351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</a:pPr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ctrTitle"/>
          </p:nvPr>
        </p:nvSpPr>
        <p:spPr>
          <a:xfrm>
            <a:off x="273713" y="1032925"/>
            <a:ext cx="6982610" cy="59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 smtClean="0"/>
              <a:t>Planning deze week</a:t>
            </a:r>
            <a:endParaRPr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b="8103"/>
          <a:stretch/>
        </p:blipFill>
        <p:spPr>
          <a:xfrm>
            <a:off x="218200" y="1625148"/>
            <a:ext cx="5760720" cy="31245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0000" l="0" r="974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8974" y="2473039"/>
            <a:ext cx="1847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45602" cy="746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 smtClean="0"/>
              <a:t>Dit was het voor vandaag!</a:t>
            </a:r>
            <a:endParaRPr dirty="0"/>
          </a:p>
        </p:txBody>
      </p:sp>
      <p:sp>
        <p:nvSpPr>
          <p:cNvPr id="72" name="Google Shape;72;p4"/>
          <p:cNvSpPr>
            <a:spLocks noGrp="1"/>
          </p:cNvSpPr>
          <p:nvPr>
            <p:ph type="pic" idx="2"/>
          </p:nvPr>
        </p:nvSpPr>
        <p:spPr>
          <a:xfrm>
            <a:off x="211025" y="1836750"/>
            <a:ext cx="8345600" cy="26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nl-NL" dirty="0"/>
              <a:t>Heel veel plezier tijdens de introductieweek en veel succes het komende schooljaar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(Ps. </a:t>
            </a:r>
            <a:r>
              <a:rPr lang="nl-NL" sz="1800" dirty="0"/>
              <a:t>V</a:t>
            </a:r>
            <a:r>
              <a:rPr lang="nl-NL" sz="1800" dirty="0" smtClean="0"/>
              <a:t>ergeet morgen je laptop niet!)</a:t>
            </a:r>
            <a:endParaRPr lang="nl-NL"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649" y="3218208"/>
            <a:ext cx="1551421" cy="11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>
            <a:spLocks noGrp="1"/>
          </p:cNvSpPr>
          <p:nvPr>
            <p:ph type="pic" idx="2"/>
          </p:nvPr>
        </p:nvSpPr>
        <p:spPr>
          <a:xfrm>
            <a:off x="3234112" y="1831379"/>
            <a:ext cx="5280025" cy="277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endParaRPr lang="nl-NL" sz="2400" dirty="0" smtClean="0"/>
          </a:p>
          <a:p>
            <a:endParaRPr lang="nl-NL" sz="2400" dirty="0"/>
          </a:p>
          <a:p>
            <a:r>
              <a:rPr lang="nl-NL" sz="1600" dirty="0" smtClean="0"/>
              <a:t>Wat gaan we vandaag doen?</a:t>
            </a:r>
          </a:p>
          <a:p>
            <a:r>
              <a:rPr lang="nl-NL" sz="1600" dirty="0" smtClean="0"/>
              <a:t>Uitleg </a:t>
            </a:r>
            <a:r>
              <a:rPr lang="nl-NL" sz="1600" dirty="0"/>
              <a:t>start schooljaar </a:t>
            </a:r>
            <a:r>
              <a:rPr lang="nl-NL" sz="1600" dirty="0">
                <a:sym typeface="Wingdings" panose="05000000000000000000" pitchFamily="2" charset="2"/>
              </a:rPr>
              <a:t> Corona maatregelen</a:t>
            </a:r>
            <a:endParaRPr lang="nl-NL" sz="1600" dirty="0"/>
          </a:p>
          <a:p>
            <a:r>
              <a:rPr lang="nl-NL" sz="1600" dirty="0" smtClean="0"/>
              <a:t>Schoolregels</a:t>
            </a:r>
          </a:p>
          <a:p>
            <a:r>
              <a:rPr lang="nl-NL" sz="1600" dirty="0" smtClean="0"/>
              <a:t>Ongeoorloofd verzuim</a:t>
            </a:r>
          </a:p>
          <a:p>
            <a:r>
              <a:rPr lang="nl-NL" sz="1600" dirty="0" smtClean="0"/>
              <a:t>Ziekteverzuim</a:t>
            </a:r>
            <a:endParaRPr lang="nl-NL" sz="1600" dirty="0"/>
          </a:p>
          <a:p>
            <a:r>
              <a:rPr lang="nl-NL" sz="1600" dirty="0"/>
              <a:t>PTA en cijfers</a:t>
            </a:r>
          </a:p>
          <a:p>
            <a:r>
              <a:rPr lang="nl-NL" sz="1600" dirty="0"/>
              <a:t>Onrechtmatig </a:t>
            </a:r>
            <a:r>
              <a:rPr lang="nl-NL" sz="1600" dirty="0" smtClean="0"/>
              <a:t>verzuim tijdens SE</a:t>
            </a:r>
          </a:p>
          <a:p>
            <a:r>
              <a:rPr lang="nl-NL" sz="1600" dirty="0" smtClean="0"/>
              <a:t>Stage</a:t>
            </a:r>
          </a:p>
          <a:p>
            <a:r>
              <a:rPr lang="nl-NL" sz="1600" dirty="0" smtClean="0"/>
              <a:t>Keuzes maken in leerjaar 3 (BBL + KBL)</a:t>
            </a:r>
            <a:endParaRPr lang="nl-NL" sz="1600" dirty="0"/>
          </a:p>
          <a:p>
            <a:r>
              <a:rPr lang="nl-NL" sz="1600" dirty="0"/>
              <a:t>Introductieweek: wat gaan we deze week nog meer doen</a:t>
            </a:r>
            <a:r>
              <a:rPr lang="nl-NL" sz="1600" dirty="0" smtClean="0"/>
              <a:t>?</a:t>
            </a:r>
            <a:endParaRPr sz="16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3"/>
          </p:nvPr>
        </p:nvSpPr>
        <p:spPr>
          <a:xfrm>
            <a:off x="1247351" y="4810879"/>
            <a:ext cx="22002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9403F"/>
              </a:buClr>
              <a:buSzPts val="800"/>
              <a:buNone/>
            </a:pPr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ctrTitle"/>
          </p:nvPr>
        </p:nvSpPr>
        <p:spPr>
          <a:xfrm>
            <a:off x="332590" y="1280120"/>
            <a:ext cx="2523285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 smtClean="0"/>
              <a:t>Planning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8" y="2905227"/>
            <a:ext cx="2498074" cy="144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3228569" y="2213131"/>
            <a:ext cx="5512402" cy="2316061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Uitleg over leerjaar 3</a:t>
            </a:r>
          </a:p>
          <a:p>
            <a:endParaRPr lang="nl-N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Bespreken Introductieweek activiteiten</a:t>
            </a:r>
          </a:p>
          <a:p>
            <a:endParaRPr lang="nl-N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Samen lunchen!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32590" y="1280120"/>
            <a:ext cx="3459353" cy="1102519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Wat gaan we vandaag doen?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90" y="2738681"/>
            <a:ext cx="2582743" cy="17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549274" y="1378857"/>
            <a:ext cx="8239126" cy="319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anose="05000000000000000000" pitchFamily="2" charset="2"/>
              <a:buChar char="v"/>
            </a:pPr>
            <a:r>
              <a:rPr lang="nl-NL" dirty="0" smtClean="0"/>
              <a:t>Mondkapjes verplicht (bij bewegingen)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lang="nl-NL" dirty="0" smtClean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anose="05000000000000000000" pitchFamily="2" charset="2"/>
              <a:buChar char="v"/>
            </a:pPr>
            <a:r>
              <a:rPr lang="nl-NL" dirty="0" smtClean="0"/>
              <a:t>1,5 afstand tussen leerling en personeel 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anose="05000000000000000000" pitchFamily="2" charset="2"/>
              <a:buChar char="v"/>
            </a:pPr>
            <a:endParaRPr lang="nl-NL" dirty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  <a:r>
              <a:rPr lang="nl-NL" dirty="0" smtClean="0"/>
              <a:t>Corona-gerelateerde klachten?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nl-NL" smtClean="0"/>
              <a:t>Thuis blijven &amp; </a:t>
            </a:r>
            <a:r>
              <a:rPr lang="nl-NL" dirty="0" smtClean="0"/>
              <a:t>ziek </a:t>
            </a:r>
            <a:r>
              <a:rPr lang="nl-NL" smtClean="0"/>
              <a:t>melden </a:t>
            </a:r>
            <a:r>
              <a:rPr lang="nl-NL"/>
              <a:t>(</a:t>
            </a:r>
            <a:r>
              <a:rPr lang="nl-NL" smtClean="0"/>
              <a:t>testen)</a:t>
            </a:r>
            <a:endParaRPr lang="nl-NL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lang="nl-NL" dirty="0"/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anose="05000000000000000000" pitchFamily="2" charset="2"/>
              <a:buChar char="v"/>
            </a:pPr>
            <a:r>
              <a:rPr lang="nl-NL" dirty="0" smtClean="0"/>
              <a:t>Let op de looprichtingen binnen school</a:t>
            </a:r>
            <a:endParaRPr dirty="0"/>
          </a:p>
        </p:txBody>
      </p:sp>
      <p:sp>
        <p:nvSpPr>
          <p:cNvPr id="66" name="Google Shape;66;p3"/>
          <p:cNvSpPr txBox="1">
            <a:spLocks noGrp="1"/>
          </p:cNvSpPr>
          <p:nvPr>
            <p:ph type="body" idx="2"/>
          </p:nvPr>
        </p:nvSpPr>
        <p:spPr>
          <a:xfrm>
            <a:off x="587567" y="485775"/>
            <a:ext cx="7634776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l-NL" sz="3200" dirty="0"/>
              <a:t>Start schooljaar </a:t>
            </a:r>
            <a:r>
              <a:rPr lang="nl-NL" sz="3200" dirty="0" smtClean="0"/>
              <a:t>– </a:t>
            </a:r>
            <a:r>
              <a:rPr lang="nl-NL" sz="3200" dirty="0"/>
              <a:t>corona maatregelen 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211023" y="486554"/>
            <a:ext cx="8353798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 smtClean="0"/>
              <a:t>Schoolregels</a:t>
            </a:r>
            <a:endParaRPr dirty="0"/>
          </a:p>
        </p:txBody>
      </p:sp>
      <p:sp>
        <p:nvSpPr>
          <p:cNvPr id="81" name="Google Shape;81;p5"/>
          <p:cNvSpPr txBox="1">
            <a:spLocks noGrp="1"/>
          </p:cNvSpPr>
          <p:nvPr>
            <p:ph type="body" idx="3"/>
          </p:nvPr>
        </p:nvSpPr>
        <p:spPr>
          <a:xfrm>
            <a:off x="211023" y="1365829"/>
            <a:ext cx="8353798" cy="315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ben welkom op school en samen maken we het een fijne en leefbare school; ik sluit </a:t>
            </a:r>
            <a:r>
              <a:rPr lang="nl-NL" sz="1400" dirty="0" smtClean="0">
                <a:solidFill>
                  <a:schemeClr val="tx2">
                    <a:lumMod val="50000"/>
                  </a:schemeClr>
                </a:solidFill>
              </a:rPr>
              <a:t>          niemand </a:t>
            </a: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buiten.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volg aanwijzingen op van het schoolpersoneel.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ga respectvol om met anderen en mezelf.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spreek Nederlands, zodat iedereen mij kan verstaan; ik scheld niemand uit.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behandel mijn en andermans eigendommen met respect.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rook niet op het schoolterrein. De school is rookvrij.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draag in school geen pet, muts of capuchon en in de les geen jas. </a:t>
            </a:r>
            <a:endParaRPr lang="nl-NL" sz="1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pas goed op mijn spullen en die van een ander en ik zorg dat ik de juiste schoolspullen bij me heb.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mag de telefoon gebruiken buiten lestijden en ik zorg dat anderen hier geen last van hebben. In de les mag ik mijn telefoon gebruiken met toestemming van de docent.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</a:rPr>
              <a:t>Ik vraag het schoolpersoneel als ik deze omgangsvormen onduidelijk of onvolledig vind.</a:t>
            </a:r>
            <a:endParaRPr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15" y="486554"/>
            <a:ext cx="1105977" cy="1105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Schoolregels (vervolg)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-108939" y="1412279"/>
            <a:ext cx="2718376" cy="3151658"/>
          </a:xfrm>
        </p:spPr>
        <p:txBody>
          <a:bodyPr/>
          <a:lstStyle/>
          <a:p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sz="2800" dirty="0" smtClean="0"/>
              <a:t>Procedure</a:t>
            </a:r>
          </a:p>
          <a:p>
            <a:pPr algn="ctr"/>
            <a:r>
              <a:rPr lang="nl-NL" sz="2800" dirty="0" smtClean="0"/>
              <a:t>Verwijdering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3"/>
          </p:nvPr>
        </p:nvSpPr>
        <p:spPr>
          <a:xfrm>
            <a:off x="2763078" y="1423887"/>
            <a:ext cx="6029739" cy="3151658"/>
          </a:xfrm>
        </p:spPr>
        <p:txBody>
          <a:bodyPr/>
          <a:lstStyle/>
          <a:p>
            <a:pPr marL="5143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dirty="0" smtClean="0"/>
              <a:t>Docent belt naar L207 en geeft naam, reden en werk door.</a:t>
            </a:r>
          </a:p>
          <a:p>
            <a:pPr marL="5143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dirty="0" smtClean="0"/>
              <a:t>Leerling gaat naar L207, ontvangt gele kaart en vult deze in. Er wordt een melding in SOM gemaakt. </a:t>
            </a:r>
          </a:p>
          <a:p>
            <a:pPr marL="5143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dirty="0" smtClean="0"/>
              <a:t>Aan het einde van de les gaat de leerling terug naar de docent en bespreekt de verwijdering. </a:t>
            </a:r>
          </a:p>
          <a:p>
            <a:pPr marL="5143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nl-NL" dirty="0" smtClean="0"/>
              <a:t>Docent handelt de verwijdering af door een (straf) maatregel te bepalen, contact met ouder(s) / verzorger(s) te hebben en een begeleidingsverslag in Som te maken. 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2900089" y="3733732"/>
            <a:ext cx="1599024" cy="4141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verwijderingen</a:t>
            </a:r>
            <a:endParaRPr lang="nl-NL" sz="1100" b="1" dirty="0">
              <a:solidFill>
                <a:schemeClr val="tx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186089" y="3733731"/>
            <a:ext cx="1599024" cy="4141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2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sz="1200" b="1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b="1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verwijderingen</a:t>
            </a:r>
            <a:endParaRPr lang="nl-NL" sz="1100" b="1" dirty="0">
              <a:solidFill>
                <a:schemeClr val="tx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90939" y="3733731"/>
            <a:ext cx="1927847" cy="8302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LOB-coach communiceert dit met </a:t>
            </a:r>
            <a:r>
              <a:rPr lang="nl-NL" sz="10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leerling en </a:t>
            </a: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ouder(s) / verzorger(s) </a:t>
            </a:r>
            <a:r>
              <a:rPr lang="nl-NL" sz="1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verslag in </a:t>
            </a:r>
            <a:r>
              <a:rPr lang="nl-NL" sz="10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SOM)</a:t>
            </a:r>
          </a:p>
        </p:txBody>
      </p:sp>
      <p:sp>
        <p:nvSpPr>
          <p:cNvPr id="7" name="Pijl-links 6"/>
          <p:cNvSpPr/>
          <p:nvPr/>
        </p:nvSpPr>
        <p:spPr>
          <a:xfrm rot="20683838" flipV="1">
            <a:off x="2354011" y="3914383"/>
            <a:ext cx="510853" cy="33598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Pijl-links 8"/>
          <p:cNvSpPr/>
          <p:nvPr/>
        </p:nvSpPr>
        <p:spPr>
          <a:xfrm rot="11544831" flipV="1">
            <a:off x="6825829" y="3923597"/>
            <a:ext cx="510853" cy="33598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7386309" y="4009493"/>
            <a:ext cx="1638421" cy="5660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CLZ</a:t>
            </a:r>
            <a:r>
              <a:rPr lang="nl-NL" sz="10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communiceert dit met</a:t>
            </a: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leerling en </a:t>
            </a:r>
            <a:r>
              <a:rPr lang="nl-NL" sz="1000" dirty="0" smtClean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ouder(s) / verzorger(s)</a:t>
            </a:r>
            <a:endParaRPr lang="nl-NL" sz="1000" dirty="0">
              <a:solidFill>
                <a:schemeClr val="tx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Ongeoorloofd verzuim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11188"/>
              </p:ext>
            </p:extLst>
          </p:nvPr>
        </p:nvGraphicFramePr>
        <p:xfrm>
          <a:off x="1595106" y="1917181"/>
          <a:ext cx="5755005" cy="155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007">
                  <a:extLst>
                    <a:ext uri="{9D8B030D-6E8A-4147-A177-3AD203B41FA5}">
                      <a16:colId xmlns:a16="http://schemas.microsoft.com/office/drawing/2014/main" val="4230909796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944468578"/>
                    </a:ext>
                  </a:extLst>
                </a:gridCol>
                <a:gridCol w="2599207">
                  <a:extLst>
                    <a:ext uri="{9D8B030D-6E8A-4147-A177-3AD203B41FA5}">
                      <a16:colId xmlns:a16="http://schemas.microsoft.com/office/drawing/2014/main" val="974607947"/>
                    </a:ext>
                  </a:extLst>
                </a:gridCol>
              </a:tblGrid>
              <a:tr h="30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Wat?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Wie?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Doet?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631128"/>
                  </a:ext>
                </a:extLst>
              </a:tr>
              <a:tr h="1460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5 x te laat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Administratie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Waarschuwingsbrief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491045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Verzuimmedewerkers</a:t>
                      </a:r>
                      <a:endParaRPr lang="nl-N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 x 8 uur melden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LOB-coach </a:t>
                      </a:r>
                      <a:r>
                        <a:rPr lang="nl-NL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mailen: hij/zij bespreekt dit met leerling en ouders.</a:t>
                      </a:r>
                      <a:endParaRPr lang="nl-N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84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</a:rPr>
                        <a:t>10 x te laat</a:t>
                      </a:r>
                      <a:endParaRPr lang="nl-NL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CLZ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 uur + Leerplicht + brief naar huis 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203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bg1"/>
                          </a:solidFill>
                          <a:effectLst/>
                        </a:rPr>
                        <a:t>Gemiste uren (ZR)</a:t>
                      </a:r>
                      <a:endParaRPr lang="nl-NL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Verzuimmedewerker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Uur dubbel inhalen.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71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bg1"/>
                          </a:solidFill>
                          <a:effectLst/>
                        </a:rPr>
                        <a:t>5 x ZR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CLZ</a:t>
                      </a:r>
                      <a:endParaRPr lang="nl-NL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waarschuwingsbrief naar huis </a:t>
                      </a:r>
                      <a:endParaRPr lang="nl-NL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46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89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jl-links 10"/>
          <p:cNvSpPr/>
          <p:nvPr/>
        </p:nvSpPr>
        <p:spPr>
          <a:xfrm rot="14672730">
            <a:off x="4385981" y="2309356"/>
            <a:ext cx="1496022" cy="23507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Pijl-links 9"/>
          <p:cNvSpPr/>
          <p:nvPr/>
        </p:nvSpPr>
        <p:spPr>
          <a:xfrm rot="18061878">
            <a:off x="2409655" y="2275453"/>
            <a:ext cx="1496022" cy="23507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Ziekteverzuim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3520618" y="1365953"/>
            <a:ext cx="1302368" cy="357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Leerling ziek 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732234" y="2182216"/>
            <a:ext cx="949325" cy="357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Nog thuis? 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620099" y="2191754"/>
            <a:ext cx="949325" cy="357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 school? 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85685" y="3198083"/>
            <a:ext cx="2521212" cy="966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Ouder(s) / verzorge</a:t>
            </a:r>
            <a:r>
              <a:rPr lang="nl-N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r(s)</a:t>
            </a:r>
            <a:r>
              <a:rPr lang="nl-NL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melden hun kind ziek. Leerling neemt brief mee naar school als hij/zij weer beter is. 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805101" y="3198083"/>
            <a:ext cx="3517263" cy="1016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Leerling meldt zich de eerste 5 keer ziek bij 0.38. Zij bellen naar huis. Na 5 keer boven bij de coördinatoren. Leerling neemt brief mee wanneer hij/zij weer beter is.</a:t>
            </a: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0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721490" y="3111560"/>
            <a:ext cx="1950142" cy="1291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618832" y="593997"/>
            <a:ext cx="520059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 smtClean="0"/>
              <a:t>PTA en cijfers</a:t>
            </a:r>
            <a:endParaRPr dirty="0"/>
          </a:p>
        </p:txBody>
      </p:sp>
      <p:sp>
        <p:nvSpPr>
          <p:cNvPr id="88" name="Google Shape;88;p6"/>
          <p:cNvSpPr txBox="1">
            <a:spLocks noGrp="1"/>
          </p:cNvSpPr>
          <p:nvPr>
            <p:ph type="body" idx="3"/>
          </p:nvPr>
        </p:nvSpPr>
        <p:spPr>
          <a:xfrm>
            <a:off x="348343" y="1340123"/>
            <a:ext cx="8596309" cy="323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00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Examens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schoolexamens en centrale examens (50%-50</a:t>
            </a:r>
            <a:r>
              <a:rPr lang="nl-NL" sz="11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%)</a:t>
            </a:r>
            <a:br>
              <a:rPr lang="nl-NL" sz="11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</a:br>
            <a:endParaRPr lang="nl-NL" sz="1100" dirty="0">
              <a:solidFill>
                <a:schemeClr val="tx2">
                  <a:lumMod val="50000"/>
                </a:schemeClr>
              </a:solidFill>
            </a:endParaRPr>
          </a:p>
          <a:p>
            <a:pPr marL="4000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Schoolexamens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PTA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 Programma voor Toetsing en Afsluiting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alle vakken van de </a:t>
            </a:r>
            <a: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  <a:t>bovenbouw</a:t>
            </a:r>
            <a:b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nl-NL" sz="1100" dirty="0">
              <a:solidFill>
                <a:schemeClr val="tx2">
                  <a:lumMod val="50000"/>
                </a:schemeClr>
              </a:solidFill>
            </a:endParaRPr>
          </a:p>
          <a:p>
            <a:pPr marL="4000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100" b="1" dirty="0">
                <a:solidFill>
                  <a:schemeClr val="tx2">
                    <a:lumMod val="50000"/>
                  </a:schemeClr>
                </a:solidFill>
              </a:rPr>
              <a:t>ALLE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1100" dirty="0" err="1">
                <a:solidFill>
                  <a:schemeClr val="tx2">
                    <a:lumMod val="50000"/>
                  </a:schemeClr>
                </a:solidFill>
              </a:rPr>
              <a:t>SO’s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, toetsen en tentamens van leerjaar 3 en leerjaar 4 tellen mee voor het PTA. En dus voor je examen</a:t>
            </a:r>
            <a: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b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nl-NL" sz="1100" dirty="0">
              <a:solidFill>
                <a:schemeClr val="tx2">
                  <a:lumMod val="50000"/>
                </a:schemeClr>
              </a:solidFill>
            </a:endParaRPr>
          </a:p>
          <a:p>
            <a:pPr marL="4000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Alle cijfers die je haalt gaan mee naar leerjaar 4 </a:t>
            </a:r>
            <a: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uitzondering CKV, Maatschappijleer 1 en Nask2 – die worden afgerond in leerjaar </a:t>
            </a:r>
            <a: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  <a:t>3)</a:t>
            </a:r>
            <a:b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nl-NL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100" dirty="0" smtClean="0">
                <a:solidFill>
                  <a:schemeClr val="tx2">
                    <a:lumMod val="50000"/>
                  </a:schemeClr>
                </a:solidFill>
              </a:rPr>
              <a:t>Zorg </a:t>
            </a:r>
            <a:r>
              <a:rPr lang="nl-NL" sz="1100" dirty="0">
                <a:solidFill>
                  <a:schemeClr val="tx2">
                    <a:lumMod val="50000"/>
                  </a:schemeClr>
                </a:solidFill>
              </a:rPr>
              <a:t>dat je gemiste toetsen / tentamens zo snel mogelijk inhaalt. Mis je één of meerdere PTA-onderdelen in leerjaar 3 of 4? Dan kan je helaas niet op examen!</a:t>
            </a:r>
          </a:p>
          <a:p>
            <a:pPr marL="536575" indent="0">
              <a:lnSpc>
                <a:spcPct val="150000"/>
              </a:lnSpc>
            </a:pPr>
            <a:endParaRPr lang="nl-NL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6575" indent="0">
              <a:lnSpc>
                <a:spcPct val="150000"/>
              </a:lnSpc>
            </a:pPr>
            <a:endParaRPr lang="nl-NL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6575" indent="0">
              <a:lnSpc>
                <a:spcPct val="150000"/>
              </a:lnSpc>
            </a:pPr>
            <a:endParaRPr lang="nl-NL" sz="13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Wingdings" panose="05000000000000000000" pitchFamily="2" charset="2"/>
              <a:buChar char="ü"/>
            </a:pPr>
            <a:endParaRPr dirty="0"/>
          </a:p>
        </p:txBody>
      </p:sp>
      <p:pic>
        <p:nvPicPr>
          <p:cNvPr id="3074" name="Picture 2" descr="Het PTA en het examenreglement | SSL Lei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07" y="502733"/>
            <a:ext cx="2821424" cy="14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Aangepast 2">
      <a:dk1>
        <a:srgbClr val="A9C25D"/>
      </a:dk1>
      <a:lt1>
        <a:srgbClr val="FFFFFF"/>
      </a:lt1>
      <a:dk2>
        <a:srgbClr val="A9C27D"/>
      </a:dk2>
      <a:lt2>
        <a:srgbClr val="5E514D"/>
      </a:lt2>
      <a:accent1>
        <a:srgbClr val="4F81BD"/>
      </a:accent1>
      <a:accent2>
        <a:srgbClr val="C0504D"/>
      </a:accent2>
      <a:accent3>
        <a:srgbClr val="A9C25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851</Words>
  <Application>Microsoft Office PowerPoint</Application>
  <PresentationFormat>Diavoorstelling (16:9)</PresentationFormat>
  <Paragraphs>112</Paragraphs>
  <Slides>14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Merriweather Sans</vt:lpstr>
      <vt:lpstr>Times New Roman</vt:lpstr>
      <vt:lpstr>Wingdings</vt:lpstr>
      <vt:lpstr>Office-thema</vt:lpstr>
      <vt:lpstr>Welkom terug! Leerjaar 3</vt:lpstr>
      <vt:lpstr>Planning</vt:lpstr>
      <vt:lpstr>Wat gaan we vandaag doen?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Planning deze week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terug! Leerjaar 3</dc:title>
  <dc:creator>Axel Bisschoff</dc:creator>
  <cp:lastModifiedBy>SPVOZN</cp:lastModifiedBy>
  <cp:revision>15</cp:revision>
  <dcterms:created xsi:type="dcterms:W3CDTF">2019-10-28T10:13:26Z</dcterms:created>
  <dcterms:modified xsi:type="dcterms:W3CDTF">2021-09-07T10:20:21Z</dcterms:modified>
</cp:coreProperties>
</file>